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58" r:id="rId5"/>
    <p:sldId id="264" r:id="rId6"/>
    <p:sldId id="265" r:id="rId7"/>
    <p:sldId id="266" r:id="rId8"/>
    <p:sldId id="259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1;&#1091;&#1093;&#1075;&#1072;&#1083;&#1090;&#1077;&#1088;&#1080;&#1103;\1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3%20&#1075;&#1086;&#1076;\&#1055;&#1088;&#1077;&#1079;&#1077;&#1085;&#1090;&#1072;&#1094;&#1080;&#1103;%20&#1085;&#1072;%202023%20&#1080;%20&#1087;&#1083;&#1072;&#1085;&#1086;&#1074;&#1099;&#1081;%20&#1087;&#1077;&#1088;&#1080;&#1086;&#1076;%202024-2025%20&#1087;&#1086;%20&#1087;&#1088;&#1086;&#1077;&#1082;&#1090;&#1091;%20&#1088;&#1077;&#1096;&#1077;&#1085;&#1080;&#1103;\&#1064;&#1072;&#1073;&#1083;&#1086;&#1085;&#1099;%20&#1087;&#1088;&#1077;&#1079;&#1077;&#1085;&#1090;&#1072;&#1094;&#1080;&#1080;%202023%20&#1080;%20&#1087;&#1083;&#1072;&#1085;&#1086;&#1074;&#1099;&#1081;%20&#1087;&#1077;&#1088;&#1080;&#1086;&#1076;%202024-2025%20&#1075;&#1086;&#1076;&#1072;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Desktop\&#1041;&#1091;&#1093;&#1075;&#1072;&#1083;&#1090;&#1077;&#1088;&#1080;&#1103;\1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3%20&#1075;&#1086;&#1076;\&#1055;&#1088;&#1077;&#1079;&#1077;&#1085;&#1090;&#1072;&#1094;&#1080;&#1103;%20&#1085;&#1072;%202023%20&#1080;%20&#1087;&#1083;&#1072;&#1085;&#1086;&#1074;&#1099;&#1081;%20&#1087;&#1077;&#1088;&#1080;&#1086;&#1076;%202024-2025%20&#1087;&#1086;%20&#1087;&#1088;&#1086;&#1077;&#1082;&#1090;&#1091;%20&#1088;&#1077;&#1096;&#1077;&#1085;&#1080;&#1103;\&#1064;&#1072;&#1073;&#1083;&#1086;&#1085;&#1099;%20&#1087;&#1088;&#1077;&#1079;&#1077;&#1085;&#1090;&#1072;&#1094;&#1080;&#1080;%202023%20&#1080;%20&#1087;&#1083;&#1072;&#1085;&#1086;&#1074;&#1099;&#1081;%20&#1087;&#1077;&#1088;&#1080;&#1086;&#1076;%202024-2025%20&#1075;&#1086;&#1076;&#1072;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D:\Desktop\&#1041;&#1091;&#1093;&#1075;&#1072;&#1083;&#1090;&#1077;&#1088;&#1080;&#1103;\1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3%20&#1075;&#1086;&#1076;\&#1055;&#1088;&#1077;&#1079;&#1077;&#1085;&#1090;&#1072;&#1094;&#1080;&#1103;%20&#1085;&#1072;%202023%20&#1080;%20&#1087;&#1083;&#1072;&#1085;&#1086;&#1074;&#1099;&#1081;%20&#1087;&#1077;&#1088;&#1080;&#1086;&#1076;%202024-2025%20&#1087;&#1086;%20&#1087;&#1088;&#1086;&#1077;&#1082;&#1090;&#1091;%20&#1088;&#1077;&#1096;&#1077;&#1085;&#1080;&#1103;\&#1064;&#1072;&#1073;&#1083;&#1086;&#1085;&#1099;%20&#1087;&#1088;&#1077;&#1079;&#1077;&#1085;&#1090;&#1072;&#1094;&#1080;&#1080;%202023%20&#1080;%20&#1087;&#1083;&#1072;&#1085;&#1086;&#1074;&#1099;&#1081;%20&#1087;&#1077;&#1088;&#1080;&#1086;&#1076;%202024-2025%20&#1075;&#1086;&#1076;&#1072;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D:\Desktop\&#1041;&#1091;&#1093;&#1075;&#1072;&#1083;&#1090;&#1077;&#1088;&#1080;&#1103;\1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3%20&#1075;&#1086;&#1076;\&#1055;&#1088;&#1077;&#1079;&#1077;&#1085;&#1090;&#1072;&#1094;&#1080;&#1103;%20&#1085;&#1072;%202023%20&#1080;%20&#1087;&#1083;&#1072;&#1085;&#1086;&#1074;&#1099;&#1081;%20&#1087;&#1077;&#1088;&#1080;&#1086;&#1076;%202024-2025%20&#1087;&#1086;%20&#1087;&#1088;&#1086;&#1077;&#1082;&#1090;&#1091;%20&#1088;&#1077;&#1096;&#1077;&#1085;&#1080;&#1103;\&#1064;&#1072;&#1073;&#1083;&#1086;&#1085;&#1099;%20&#1087;&#1088;&#1077;&#1079;&#1077;&#1085;&#1090;&#1072;&#1094;&#1080;&#1080;%202023%20&#1080;%20&#1087;&#1083;&#1072;&#1085;&#1086;&#1074;&#1099;&#1081;%20&#1087;&#1077;&#1088;&#1080;&#1086;&#1076;%202024-2025%20&#1075;&#1086;&#1076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'[Шаблоны презентации 2023 и плановый период 2024-2025 года.xls]Структура доходов на 22-23-24'!$A$5</c:f>
              <c:strCache>
                <c:ptCount val="1"/>
                <c:pt idx="0">
                  <c:v>Налоговые </c:v>
                </c:pt>
              </c:strCache>
            </c:strRef>
          </c:tx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'[Шаблоны презентации 2023 и плановый период 2024-2025 года.xls]Структура доходов на 22-23-24'!$B$4:$D$4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'[Шаблоны презентации 2023 и плановый период 2024-2025 года.xls]Структура доходов на 22-23-24'!$B$5:$D$5</c:f>
              <c:numCache>
                <c:formatCode>General</c:formatCode>
                <c:ptCount val="3"/>
                <c:pt idx="0">
                  <c:v>20029.7</c:v>
                </c:pt>
                <c:pt idx="1">
                  <c:v>21070.1</c:v>
                </c:pt>
                <c:pt idx="2" c:formatCode="0.0">
                  <c:v>21635.6</c:v>
                </c:pt>
              </c:numCache>
            </c:numRef>
          </c:val>
        </c:ser>
        <c:ser>
          <c:idx val="1"/>
          <c:order val="1"/>
          <c:tx>
            <c:strRef>
              <c:f>'[Шаблоны презентации 2023 и плановый период 2024-2025 года.xls]Структура доходов на 22-23-24'!$A$6</c:f>
              <c:strCache>
                <c:ptCount val="1"/>
                <c:pt idx="0">
                  <c:v>Неналоговые </c:v>
                </c:pt>
              </c:strCache>
            </c:strRef>
          </c:tx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'[Шаблоны презентации 2023 и плановый период 2024-2025 года.xls]Структура доходов на 22-23-24'!$B$4:$D$4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'[Шаблоны презентации 2023 и плановый период 2024-2025 года.xls]Структура доходов на 22-23-24'!$B$6:$D$6</c:f>
              <c:numCache>
                <c:formatCode>0.0</c:formatCode>
                <c:ptCount val="3"/>
                <c:pt idx="0">
                  <c:v>2857</c:v>
                </c:pt>
                <c:pt idx="1">
                  <c:v>2958</c:v>
                </c:pt>
                <c:pt idx="2">
                  <c:v>2958</c:v>
                </c:pt>
              </c:numCache>
            </c:numRef>
          </c:val>
        </c:ser>
        <c:ser>
          <c:idx val="2"/>
          <c:order val="2"/>
          <c:tx>
            <c:strRef>
              <c:f>'[Шаблоны презентации 2023 и плановый период 2024-2025 года.xls]Структура доходов на 22-23-24'!$A$7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'[Шаблоны презентации 2023 и плановый период 2024-2025 года.xls]Структура доходов на 22-23-24'!$B$4:$D$4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'[Шаблоны презентации 2023 и плановый период 2024-2025 года.xls]Структура доходов на 22-23-24'!$B$7:$D$7</c:f>
              <c:numCache>
                <c:formatCode>0.0</c:formatCode>
                <c:ptCount val="3"/>
                <c:pt idx="0">
                  <c:v>12066.9</c:v>
                </c:pt>
                <c:pt idx="1" c:formatCode="General">
                  <c:v>11628</c:v>
                </c:pt>
                <c:pt idx="2" c:formatCode="General">
                  <c:v>11992.6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690003"/>
        <c:axId val="446998611"/>
      </c:barChart>
      <c:catAx>
        <c:axId val="151690003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46998611"/>
        <c:crosses val="autoZero"/>
        <c:auto val="1"/>
        <c:lblAlgn val="ctr"/>
        <c:lblOffset val="100"/>
        <c:noMultiLvlLbl val="0"/>
      </c:catAx>
      <c:valAx>
        <c:axId val="446998611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51690003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1668197725284"/>
          <c:y val="0.288195630475768"/>
          <c:w val="0.24425"/>
          <c:h val="0.4255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ru-RU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 wrap="square"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0570887872576"/>
          <c:y val="0.0868508421180177"/>
          <c:w val="0.542141618041318"/>
          <c:h val="0.833083727129529"/>
        </c:manualLayout>
      </c:layout>
      <c:pieChart>
        <c:varyColors val="1"/>
        <c:ser>
          <c:idx val="0"/>
          <c:order val="0"/>
          <c:spPr/>
          <c:explosion val="25"/>
          <c:dPt>
            <c:idx val="0"/>
            <c:bubble3D val="0"/>
            <c:explosion val="25"/>
            <c:spPr>
              <a:gradFill>
                <a:gsLst>
                  <a:gs pos="100000">
                    <a:schemeClr val="accent1">
                      <a:shade val="65000"/>
                      <a:lumMod val="60000"/>
                      <a:lumOff val="40000"/>
                    </a:schemeClr>
                  </a:gs>
                  <a:gs pos="0">
                    <a:schemeClr val="accent1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25"/>
            <c:spPr>
              <a:gradFill>
                <a:gsLst>
                  <a:gs pos="100000">
                    <a:schemeClr val="accent2">
                      <a:shade val="65000"/>
                      <a:lumMod val="60000"/>
                      <a:lumOff val="40000"/>
                    </a:schemeClr>
                  </a:gs>
                  <a:gs pos="0">
                    <a:schemeClr val="accent2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25"/>
            <c:spPr>
              <a:gradFill>
                <a:gsLst>
                  <a:gs pos="100000">
                    <a:schemeClr val="accent3">
                      <a:shade val="65000"/>
                      <a:lumMod val="60000"/>
                      <a:lumOff val="40000"/>
                    </a:schemeClr>
                  </a:gs>
                  <a:gs pos="0">
                    <a:schemeClr val="accent3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25"/>
            <c:spPr>
              <a:gradFill>
                <a:gsLst>
                  <a:gs pos="100000">
                    <a:schemeClr val="accent4">
                      <a:shade val="65000"/>
                      <a:lumMod val="60000"/>
                      <a:lumOff val="40000"/>
                    </a:schemeClr>
                  </a:gs>
                  <a:gs pos="0">
                    <a:schemeClr val="accent4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explosion val="25"/>
            <c:spPr>
              <a:gradFill>
                <a:gsLst>
                  <a:gs pos="100000">
                    <a:schemeClr val="accent5">
                      <a:shade val="65000"/>
                      <a:lumMod val="60000"/>
                      <a:lumOff val="40000"/>
                    </a:schemeClr>
                  </a:gs>
                  <a:gs pos="0">
                    <a:schemeClr val="accent5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explosion val="25"/>
            <c:spPr>
              <a:gradFill>
                <a:gsLst>
                  <a:gs pos="100000">
                    <a:schemeClr val="accent6">
                      <a:shade val="65000"/>
                      <a:lumMod val="60000"/>
                      <a:lumOff val="40000"/>
                    </a:schemeClr>
                  </a:gs>
                  <a:gs pos="0">
                    <a:schemeClr val="accent6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explosion val="25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explosion val="25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explosion val="25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explosion val="25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explosion val="25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explosion val="25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explosion val="25"/>
            <c:spPr>
              <a:gradFill>
                <a:gsLst>
                  <a:gs pos="100000">
                    <a:schemeClr val="accent1">
                      <a:tint val="65000"/>
                      <a:lumMod val="60000"/>
                      <a:lumOff val="40000"/>
                    </a:schemeClr>
                  </a:gs>
                  <a:gs pos="0">
                    <a:schemeClr val="accent1">
                      <a:tint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explosion val="25"/>
            <c:spPr>
              <a:gradFill>
                <a:gsLst>
                  <a:gs pos="100000">
                    <a:schemeClr val="accent2">
                      <a:tint val="65000"/>
                      <a:lumMod val="60000"/>
                      <a:lumOff val="40000"/>
                    </a:schemeClr>
                  </a:gs>
                  <a:gs pos="0">
                    <a:schemeClr val="accent2">
                      <a:tint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explosion val="25"/>
            <c:spPr>
              <a:gradFill>
                <a:gsLst>
                  <a:gs pos="100000">
                    <a:schemeClr val="accent3">
                      <a:tint val="65000"/>
                      <a:lumMod val="60000"/>
                      <a:lumOff val="40000"/>
                    </a:schemeClr>
                  </a:gs>
                  <a:gs pos="0">
                    <a:schemeClr val="accent3">
                      <a:tint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explosion val="25"/>
            <c:spPr>
              <a:gradFill>
                <a:gsLst>
                  <a:gs pos="100000">
                    <a:schemeClr val="accent4">
                      <a:tint val="65000"/>
                      <a:lumMod val="60000"/>
                      <a:lumOff val="40000"/>
                    </a:schemeClr>
                  </a:gs>
                  <a:gs pos="0">
                    <a:schemeClr val="accent4">
                      <a:tint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explosion val="25"/>
            <c:spPr>
              <a:gradFill>
                <a:gsLst>
                  <a:gs pos="100000">
                    <a:schemeClr val="accent5">
                      <a:tint val="65000"/>
                      <a:lumMod val="60000"/>
                      <a:lumOff val="40000"/>
                    </a:schemeClr>
                  </a:gs>
                  <a:gs pos="0">
                    <a:schemeClr val="accent5">
                      <a:tint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layout>
                <c:manualLayout>
                  <c:x val="0.076070646970203"/>
                  <c:y val="0.02514870700839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279063783816785"/>
                  <c:y val="0.0313961638860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0577834460393073"/>
                  <c:y val="-0.015942477949083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0103303110510159"/>
                  <c:y val="-0.03120163589042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393084068481428"/>
                  <c:y val="-0.0262297996174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.00572260814366295"/>
                  <c:y val="-0.043070743575055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'[Шаблоны презентации 2023 и плановый период 2024-2025 года.xls]структура расходов 2023'!$A$26:$A$42</c:f>
              <c:strCache>
                <c:ptCount val="17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Создание резерва мат. ресурсов ЧС</c:v>
                </c:pt>
                <c:pt idx="4">
                  <c:v>Мероприятия по профилактике правонарушений</c:v>
                </c:pt>
                <c:pt idx="5">
                  <c:v>Мероприятия по обеспечению первичных мер пожарной безопасности 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бюджетные ассигнования </c:v>
                </c:pt>
                <c:pt idx="13">
                  <c:v>Иные межбюджетные трансферты </c:v>
                </c:pt>
                <c:pt idx="14">
                  <c:v>Дорожная деятельность</c:v>
                </c:pt>
                <c:pt idx="15">
                  <c:v>Мероприятия по обеспечению безопасности людей на водных объектах</c:v>
                </c:pt>
                <c:pt idx="16">
                  <c:v>Обеспечение проведения выборов и референдумов</c:v>
                </c:pt>
              </c:strCache>
            </c:strRef>
          </c:cat>
          <c:val>
            <c:numRef>
              <c:f>'[Шаблоны презентации 2023 и плановый период 2024-2025 года.xls]структура расходов 2023'!$B$26:$B$42</c:f>
              <c:numCache>
                <c:formatCode>#\ ##0.00</c:formatCode>
                <c:ptCount val="17"/>
                <c:pt idx="0">
                  <c:v>17065.8</c:v>
                </c:pt>
                <c:pt idx="1">
                  <c:v>47.2</c:v>
                </c:pt>
                <c:pt idx="2">
                  <c:v>819.6</c:v>
                </c:pt>
                <c:pt idx="3">
                  <c:v>8.8</c:v>
                </c:pt>
                <c:pt idx="4">
                  <c:v>15.3</c:v>
                </c:pt>
                <c:pt idx="5">
                  <c:v>76.4</c:v>
                </c:pt>
                <c:pt idx="6">
                  <c:v>1430.3</c:v>
                </c:pt>
                <c:pt idx="7">
                  <c:v>1097.4</c:v>
                </c:pt>
                <c:pt idx="8">
                  <c:v>14003.7</c:v>
                </c:pt>
                <c:pt idx="9">
                  <c:v>354.2</c:v>
                </c:pt>
                <c:pt idx="10">
                  <c:v>96.8</c:v>
                </c:pt>
                <c:pt idx="11">
                  <c:v>100</c:v>
                </c:pt>
                <c:pt idx="12">
                  <c:v>0</c:v>
                </c:pt>
                <c:pt idx="13">
                  <c:v>36.5</c:v>
                </c:pt>
                <c:pt idx="14">
                  <c:v>2090.2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 wrap="square"/>
    <a:lstStyle/>
    <a:p>
      <a:pPr>
        <a:defRPr lang="ru-RU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/>
          <c:explosion val="25"/>
          <c:dPt>
            <c:idx val="0"/>
            <c:bubble3D val="0"/>
            <c:explosion val="25"/>
            <c:spPr>
              <a:gradFill>
                <a:gsLst>
                  <a:gs pos="100000">
                    <a:schemeClr val="accent1">
                      <a:shade val="65000"/>
                      <a:lumMod val="60000"/>
                      <a:lumOff val="40000"/>
                    </a:schemeClr>
                  </a:gs>
                  <a:gs pos="0">
                    <a:schemeClr val="accent1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25"/>
            <c:spPr>
              <a:gradFill>
                <a:gsLst>
                  <a:gs pos="100000">
                    <a:schemeClr val="accent2">
                      <a:shade val="65000"/>
                      <a:lumMod val="60000"/>
                      <a:lumOff val="40000"/>
                    </a:schemeClr>
                  </a:gs>
                  <a:gs pos="0">
                    <a:schemeClr val="accent2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25"/>
            <c:spPr>
              <a:gradFill>
                <a:gsLst>
                  <a:gs pos="100000">
                    <a:schemeClr val="accent3">
                      <a:shade val="65000"/>
                      <a:lumMod val="60000"/>
                      <a:lumOff val="40000"/>
                    </a:schemeClr>
                  </a:gs>
                  <a:gs pos="0">
                    <a:schemeClr val="accent3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25"/>
            <c:spPr>
              <a:gradFill>
                <a:gsLst>
                  <a:gs pos="100000">
                    <a:schemeClr val="accent4">
                      <a:shade val="65000"/>
                      <a:lumMod val="60000"/>
                      <a:lumOff val="40000"/>
                    </a:schemeClr>
                  </a:gs>
                  <a:gs pos="0">
                    <a:schemeClr val="accent4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explosion val="25"/>
            <c:spPr>
              <a:gradFill>
                <a:gsLst>
                  <a:gs pos="100000">
                    <a:schemeClr val="accent5">
                      <a:shade val="65000"/>
                      <a:lumMod val="60000"/>
                      <a:lumOff val="40000"/>
                    </a:schemeClr>
                  </a:gs>
                  <a:gs pos="0">
                    <a:schemeClr val="accent5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explosion val="25"/>
            <c:spPr>
              <a:gradFill>
                <a:gsLst>
                  <a:gs pos="100000">
                    <a:schemeClr val="accent6">
                      <a:shade val="65000"/>
                      <a:lumMod val="60000"/>
                      <a:lumOff val="40000"/>
                    </a:schemeClr>
                  </a:gs>
                  <a:gs pos="0">
                    <a:schemeClr val="accent6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explosion val="25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explosion val="25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explosion val="25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explosion val="25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explosion val="25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explosion val="25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explosion val="25"/>
            <c:spPr>
              <a:gradFill>
                <a:gsLst>
                  <a:gs pos="100000">
                    <a:schemeClr val="accent1">
                      <a:tint val="65000"/>
                      <a:lumMod val="60000"/>
                      <a:lumOff val="40000"/>
                    </a:schemeClr>
                  </a:gs>
                  <a:gs pos="0">
                    <a:schemeClr val="accent1">
                      <a:tint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explosion val="25"/>
            <c:spPr>
              <a:gradFill>
                <a:gsLst>
                  <a:gs pos="100000">
                    <a:schemeClr val="accent2">
                      <a:tint val="65000"/>
                      <a:lumMod val="60000"/>
                      <a:lumOff val="40000"/>
                    </a:schemeClr>
                  </a:gs>
                  <a:gs pos="0">
                    <a:schemeClr val="accent2">
                      <a:tint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'[Шаблоны презентации 2023 и плановый период 2024-2025 года.xls]структура расходов 2024 '!$A$4:$A$17</c:f>
              <c:strCache>
                <c:ptCount val="14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Управление резервными средствами бюджета поселения 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межбюджетные трансферты </c:v>
                </c:pt>
                <c:pt idx="13">
                  <c:v>Дорожная деятельность</c:v>
                </c:pt>
              </c:strCache>
            </c:strRef>
          </c:cat>
          <c:val>
            <c:numRef>
              <c:f>'[Шаблоны презентации 2023 и плановый период 2024-2025 года.xls]структура расходов 2024 '!$B$4:$B$17</c:f>
              <c:numCache>
                <c:formatCode>#\ ##0.00</c:formatCode>
                <c:ptCount val="14"/>
                <c:pt idx="0">
                  <c:v>17020.7</c:v>
                </c:pt>
                <c:pt idx="1">
                  <c:v>41.1</c:v>
                </c:pt>
                <c:pt idx="2">
                  <c:v>902.4</c:v>
                </c:pt>
                <c:pt idx="3">
                  <c:v>15.3</c:v>
                </c:pt>
                <c:pt idx="4">
                  <c:v>46.4</c:v>
                </c:pt>
                <c:pt idx="5">
                  <c:v>1029</c:v>
                </c:pt>
                <c:pt idx="6">
                  <c:v>1463</c:v>
                </c:pt>
                <c:pt idx="7">
                  <c:v>672.8</c:v>
                </c:pt>
                <c:pt idx="8">
                  <c:v>14250.1</c:v>
                </c:pt>
                <c:pt idx="9">
                  <c:v>354.2</c:v>
                </c:pt>
                <c:pt idx="10">
                  <c:v>96.8</c:v>
                </c:pt>
                <c:pt idx="11">
                  <c:v>100</c:v>
                </c:pt>
                <c:pt idx="12">
                  <c:v>36.5</c:v>
                </c:pt>
                <c:pt idx="13">
                  <c:v>2130.6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 wrap="square"/>
    <a:lstStyle/>
    <a:p>
      <a:pPr>
        <a:defRPr lang="ru-RU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/>
          <c:explosion val="25"/>
          <c:dPt>
            <c:idx val="0"/>
            <c:bubble3D val="0"/>
            <c:explosion val="25"/>
            <c:spPr>
              <a:gradFill>
                <a:gsLst>
                  <a:gs pos="100000">
                    <a:schemeClr val="accent1">
                      <a:shade val="65000"/>
                      <a:lumMod val="60000"/>
                      <a:lumOff val="40000"/>
                    </a:schemeClr>
                  </a:gs>
                  <a:gs pos="0">
                    <a:schemeClr val="accent1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25"/>
            <c:spPr>
              <a:gradFill>
                <a:gsLst>
                  <a:gs pos="100000">
                    <a:schemeClr val="accent2">
                      <a:shade val="65000"/>
                      <a:lumMod val="60000"/>
                      <a:lumOff val="40000"/>
                    </a:schemeClr>
                  </a:gs>
                  <a:gs pos="0">
                    <a:schemeClr val="accent2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25"/>
            <c:spPr>
              <a:gradFill>
                <a:gsLst>
                  <a:gs pos="100000">
                    <a:schemeClr val="accent3">
                      <a:shade val="65000"/>
                      <a:lumMod val="60000"/>
                      <a:lumOff val="40000"/>
                    </a:schemeClr>
                  </a:gs>
                  <a:gs pos="0">
                    <a:schemeClr val="accent3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25"/>
            <c:spPr>
              <a:gradFill>
                <a:gsLst>
                  <a:gs pos="100000">
                    <a:schemeClr val="accent4">
                      <a:shade val="65000"/>
                      <a:lumMod val="60000"/>
                      <a:lumOff val="40000"/>
                    </a:schemeClr>
                  </a:gs>
                  <a:gs pos="0">
                    <a:schemeClr val="accent4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explosion val="25"/>
            <c:spPr>
              <a:gradFill>
                <a:gsLst>
                  <a:gs pos="100000">
                    <a:schemeClr val="accent5">
                      <a:shade val="65000"/>
                      <a:lumMod val="60000"/>
                      <a:lumOff val="40000"/>
                    </a:schemeClr>
                  </a:gs>
                  <a:gs pos="0">
                    <a:schemeClr val="accent5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explosion val="25"/>
            <c:spPr>
              <a:gradFill>
                <a:gsLst>
                  <a:gs pos="100000">
                    <a:schemeClr val="accent6">
                      <a:shade val="65000"/>
                      <a:lumMod val="60000"/>
                      <a:lumOff val="40000"/>
                    </a:schemeClr>
                  </a:gs>
                  <a:gs pos="0">
                    <a:schemeClr val="accent6">
                      <a:shade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explosion val="25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explosion val="25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explosion val="25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explosion val="25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explosion val="25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explosion val="25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explosion val="25"/>
            <c:spPr>
              <a:gradFill>
                <a:gsLst>
                  <a:gs pos="100000">
                    <a:schemeClr val="accent1">
                      <a:tint val="65000"/>
                      <a:lumMod val="60000"/>
                      <a:lumOff val="40000"/>
                    </a:schemeClr>
                  </a:gs>
                  <a:gs pos="0">
                    <a:schemeClr val="accent1">
                      <a:tint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explosion val="25"/>
            <c:spPr>
              <a:gradFill>
                <a:gsLst>
                  <a:gs pos="100000">
                    <a:schemeClr val="accent2">
                      <a:tint val="65000"/>
                      <a:lumMod val="60000"/>
                      <a:lumOff val="40000"/>
                    </a:schemeClr>
                  </a:gs>
                  <a:gs pos="0">
                    <a:schemeClr val="accent2">
                      <a:tint val="6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'[Шаблоны презентации 2023 и плановый период 2024-2025 года.xls]структура расходов 2025'!$A$4:$A$17</c:f>
              <c:strCache>
                <c:ptCount val="14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Управление резервными средствами бюджета поселения 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межбюджетные трансферты </c:v>
                </c:pt>
                <c:pt idx="13">
                  <c:v>Дорожная деятельность</c:v>
                </c:pt>
              </c:strCache>
            </c:strRef>
          </c:cat>
          <c:val>
            <c:numRef>
              <c:f>'[Шаблоны презентации 2023 и плановый период 2024-2025 года.xls]структура расходов 2025'!$B$4:$B$17</c:f>
              <c:numCache>
                <c:formatCode>#\ ##0.00</c:formatCode>
                <c:ptCount val="14"/>
                <c:pt idx="0">
                  <c:v>16980</c:v>
                </c:pt>
                <c:pt idx="1">
                  <c:v>37.6</c:v>
                </c:pt>
                <c:pt idx="2">
                  <c:v>986.7</c:v>
                </c:pt>
                <c:pt idx="3">
                  <c:v>15.3</c:v>
                </c:pt>
                <c:pt idx="4">
                  <c:v>46.4</c:v>
                </c:pt>
                <c:pt idx="5">
                  <c:v>2003</c:v>
                </c:pt>
                <c:pt idx="6">
                  <c:v>1496.9</c:v>
                </c:pt>
                <c:pt idx="7">
                  <c:v>680.5</c:v>
                </c:pt>
                <c:pt idx="8">
                  <c:v>14217.5</c:v>
                </c:pt>
                <c:pt idx="9">
                  <c:v>354.2</c:v>
                </c:pt>
                <c:pt idx="10">
                  <c:v>96.8</c:v>
                </c:pt>
                <c:pt idx="11">
                  <c:v>100</c:v>
                </c:pt>
                <c:pt idx="12">
                  <c:v>0</c:v>
                </c:pt>
                <c:pt idx="13">
                  <c:v>2130.6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 wrap="square"/>
    <a:lstStyle/>
    <a:p>
      <a:pPr>
        <a:defRPr lang="ru-RU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BA6F-50E3-4D1E-8126-640A992A4E2B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C094-B456-44E5-9DF3-F5E37DB6E1A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C094-B456-44E5-9DF3-F5E37DB6E1A1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Glbuh\Music\Desktop\фото на магниты В.Казым\благ-во\_DSC0234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8281" y="92825"/>
            <a:ext cx="8640960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Glbuh\Music\Desktop\фото на магниты В.Казым\Фото В.К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410445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Glbuh\Music\Desktop\фото на магниты В.Казым\Фото В.К\image.jpg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501008"/>
            <a:ext cx="446449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827584" y="548680"/>
            <a:ext cx="748883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сельского поселения Верхнеказымский на </a:t>
            </a:r>
            <a:r>
              <a:rPr lang="ru-RU" sz="2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                                                        и плановый период </a:t>
            </a:r>
            <a:r>
              <a:rPr lang="ru-RU" sz="2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24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Glbuh\Music\Desktop\фото на магниты В.Казым\Фото В.К\3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9512" y="332656"/>
            <a:ext cx="8605704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908720"/>
            <a:ext cx="765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  <a:r>
              <a:rPr lang="ru-RU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/>
          </a:bodyPr>
          <a:lstStyle/>
          <a:p>
            <a:pPr marL="452755" indent="-342900"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Сельское поселение Верхнеказымский в соответствии с Законом Ханты-Мансийского автономного округа – Югры от 25 ноября 2004 года № 63-оз «О статусе и границах муниципальных образований Ханты-Мансийского автономного округа – Югры» является муниципальным образованием Ханты-Мансийского автономного округа – Югры наделенным статусом сельского поселения.</a:t>
            </a: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Формирование бюджета сельского поселения Верхнеказымский  осуществлялось в соответствии с Бюджетным кодексом Российской Федерации от 31 июля 1998 года    № 145-ФЗ, приказом Министерства финансов Российской Федерации от 01 июля 2013 года № 65н «Об утверждении Указаний о порядке применения бюджетной классификации Российской Федерации», Уставом сельского поселения Верхнеказымский, решением Совета депутатов  сельского поселения Верхнеказымский от 20 ноября 2008 года № 6 «Об утверждении Положения об отдельных вопросах организации и осуществлении бюджетного процесса в сельском поселения Верхнеказымский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проектом  решения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сельского поселения Верхнеказымский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сельского поселения Верхнеказымский на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годов.  </a:t>
            </a: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 сельского поселения Верхнеказымский на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 (тыс. рублей)  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06306" name="Диаграмма 10"/>
          <p:cNvGraphicFramePr/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0">
        <p14:reveal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152128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налоговых доходов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2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</p:nvPr>
        </p:nvGraphicFramePr>
        <p:xfrm>
          <a:off x="252095" y="1463040"/>
          <a:ext cx="856869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4225"/>
                <a:gridCol w="1699260"/>
                <a:gridCol w="1846580"/>
                <a:gridCol w="1698625"/>
              </a:tblGrid>
              <a:tr h="86804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691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физических лиц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17 610,5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18 610,5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19 176,00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015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РФ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2 019,00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2 059,4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2 059,4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309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68045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доходы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20 029,7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21 070,10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21 635,60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</p:nvPr>
        </p:nvGraphicFramePr>
        <p:xfrm>
          <a:off x="395536" y="2204863"/>
          <a:ext cx="8353425" cy="406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592"/>
                <a:gridCol w="1944216"/>
                <a:gridCol w="1656184"/>
                <a:gridCol w="1656432"/>
              </a:tblGrid>
              <a:tr h="10711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2842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использования имущества, находящегося в государственной собственности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6795"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ru-RU" alt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наматериальных активов </a:t>
                      </a:r>
                      <a:endParaRPr lang="ru-RU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2 475,00</a:t>
                      </a:r>
                      <a:endParaRPr lang="ru-RU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2 576,00</a:t>
                      </a:r>
                      <a:endParaRPr lang="ru-RU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2 576,00</a:t>
                      </a:r>
                      <a:endParaRPr lang="ru-RU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2 857,22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2 958,00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2 958,00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</p:nvPr>
        </p:nvGraphicFramePr>
        <p:xfrm>
          <a:off x="179512" y="1650343"/>
          <a:ext cx="8568690" cy="463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728192"/>
                <a:gridCol w="1800200"/>
                <a:gridCol w="1584178"/>
              </a:tblGrid>
              <a:tr h="66561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2909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других бюджетов бюджетной системы Российской Федерации,                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 числе: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12 066,9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11 628,00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11 992,6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1968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выравнивание бюджетной обеспеченности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3 572,1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3 479,6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76183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первичного воинского учета на территориях, где отсутствуют военные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комиссариаты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7465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государственную регистрацию актов гражданского состояния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74658">
                <a:tc>
                  <a:txBody>
                    <a:bodyPr/>
                    <a:p>
                      <a:pPr algn="just" fontAlgn="b">
                        <a:buNone/>
                      </a:pPr>
                      <a:r>
                        <a:rPr lang="ru-RU" altLang="en-US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endParaRPr lang="ru-RU" alt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p>
                      <a:pPr algn="ctr" fontAlgn="t">
                        <a:buNone/>
                      </a:pPr>
                      <a:r>
                        <a:rPr lang="ru-RU" altLang="en-US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7 675,2</a:t>
                      </a:r>
                      <a:endParaRPr lang="ru-RU" alt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 fontAlgn="t">
                        <a:buNone/>
                      </a:pPr>
                      <a:r>
                        <a:rPr lang="ru-RU" alt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7 125,1</a:t>
                      </a:r>
                      <a:endParaRPr lang="ru-RU" altLang="en-US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 fontAlgn="t">
                        <a:buNone/>
                      </a:pPr>
                      <a:r>
                        <a:rPr lang="ru-RU" altLang="en-US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7 526,3</a:t>
                      </a:r>
                      <a:endParaRPr lang="ru-RU" alt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5048" y="260648"/>
            <a:ext cx="8568952" cy="792088"/>
          </a:xfrm>
        </p:spPr>
        <p:txBody>
          <a:bodyPr>
            <a:no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14991" name="Диаграмма 3"/>
          <p:cNvGraphicFramePr/>
          <p:nvPr>
            <p:ph sz="quarter" idx="1"/>
          </p:nvPr>
        </p:nvGraphicFramePr>
        <p:xfrm>
          <a:off x="539750" y="1124585"/>
          <a:ext cx="8053070" cy="524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годы" 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b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graphicFrame>
        <p:nvGraphicFramePr>
          <p:cNvPr id="2545673" name="Диаграмма 3"/>
          <p:cNvGraphicFramePr/>
          <p:nvPr>
            <p:ph sz="quarter" idx="1"/>
          </p:nvPr>
        </p:nvGraphicFramePr>
        <p:xfrm>
          <a:off x="156210" y="975995"/>
          <a:ext cx="8530590" cy="504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720080"/>
          </a:xfrm>
        </p:spPr>
        <p:txBody>
          <a:bodyPr>
            <a:norm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endParaRPr lang="ru-RU" sz="1400" dirty="0"/>
          </a:p>
        </p:txBody>
      </p:sp>
      <p:graphicFrame>
        <p:nvGraphicFramePr>
          <p:cNvPr id="2552840" name="Диаграмма 3"/>
          <p:cNvGraphicFramePr/>
          <p:nvPr>
            <p:ph sz="quarter" idx="1"/>
          </p:nvPr>
        </p:nvGraphicFramePr>
        <p:xfrm>
          <a:off x="160020" y="981075"/>
          <a:ext cx="8825230" cy="5462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3516</Words>
  <Application>WPS Presentation</Application>
  <PresentationFormat>Экран (4:3)</PresentationFormat>
  <Paragraphs>161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Wingdings 2</vt:lpstr>
      <vt:lpstr>Times New Roman</vt:lpstr>
      <vt:lpstr>Perpetua</vt:lpstr>
      <vt:lpstr>Microsoft YaHei</vt:lpstr>
      <vt:lpstr>Arial Unicode MS</vt:lpstr>
      <vt:lpstr>Calibri</vt:lpstr>
      <vt:lpstr>Franklin Gothic Book</vt:lpstr>
      <vt:lpstr>Cambria</vt:lpstr>
      <vt:lpstr>Справедливость</vt:lpstr>
      <vt:lpstr>PowerPoint 演示文稿</vt:lpstr>
      <vt:lpstr>PowerPoint 演示文稿</vt:lpstr>
      <vt:lpstr>Структура доходов  сельского поселения Верхнеказымский на 2023 и плановый период 2024 и 2025 годов  (тыс. рублей)   </vt:lpstr>
      <vt:lpstr>Состав налоговых доходов бюджета сельского  поселения Верхнеказымский  на 2023 год и плановый период 2024 и 2025 годов</vt:lpstr>
      <vt:lpstr>Состав неналоговых доходов бюджета сельского поселения Верхнеказымский  на 2023 и плановый период 2024 и 2025 годов </vt:lpstr>
      <vt:lpstr>Состав безвозмездных поступлений  сельского поселения Верхнеказымский  на 2023 и плановый период 2024 и 2025 годов</vt:lpstr>
      <vt:lpstr>Структура расходов по основным мероприятиям МП " Реализация полномочий органов местного самоуправления на 2023-2025 годы" сельского поселения Верхнеказымский на 2023 год  </vt:lpstr>
      <vt:lpstr>Структура расходов по основным мероприятиям МП " Реализация полномочий органов местного самоуправления на 202-2025 годы" сельского поселения Верхнеказымский на 2024 год  </vt:lpstr>
      <vt:lpstr>Структура расходов по основным мероприятиям МП " Реализация полномочий органов местного самоуправления на 2023-2025 годы" сельского поселения Верхнеказымский на 2025  год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1</cp:lastModifiedBy>
  <cp:revision>405</cp:revision>
  <dcterms:created xsi:type="dcterms:W3CDTF">2015-06-08T04:38:00Z</dcterms:created>
  <dcterms:modified xsi:type="dcterms:W3CDTF">2024-02-21T07:48:47Z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F4A4A5D31F464255B8EB3A9E45D4B776_13</vt:lpwstr>
  </property>
  <property fmtid="{D5CDD505-2E9C-101B-9397-08002B2CF9AE}" pid="3" name="KSOProductBuildVer">
    <vt:lpwstr>1049-12.2.0.13431</vt:lpwstr>
  </property>
</Properties>
</file>